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43"/>
  </p:notesMasterIdLst>
  <p:sldIdLst>
    <p:sldId id="306" r:id="rId2"/>
    <p:sldId id="316" r:id="rId3"/>
    <p:sldId id="312" r:id="rId4"/>
    <p:sldId id="384" r:id="rId5"/>
    <p:sldId id="318" r:id="rId6"/>
    <p:sldId id="443" r:id="rId7"/>
    <p:sldId id="489" r:id="rId8"/>
    <p:sldId id="444" r:id="rId9"/>
    <p:sldId id="428" r:id="rId10"/>
    <p:sldId id="321" r:id="rId11"/>
    <p:sldId id="320" r:id="rId12"/>
    <p:sldId id="397" r:id="rId13"/>
    <p:sldId id="477" r:id="rId14"/>
    <p:sldId id="398" r:id="rId15"/>
    <p:sldId id="385" r:id="rId16"/>
    <p:sldId id="322" r:id="rId17"/>
    <p:sldId id="323" r:id="rId18"/>
    <p:sldId id="324" r:id="rId19"/>
    <p:sldId id="386" r:id="rId20"/>
    <p:sldId id="403" r:id="rId21"/>
    <p:sldId id="404" r:id="rId22"/>
    <p:sldId id="329" r:id="rId23"/>
    <p:sldId id="406" r:id="rId24"/>
    <p:sldId id="387" r:id="rId25"/>
    <p:sldId id="409" r:id="rId26"/>
    <p:sldId id="410" r:id="rId27"/>
    <p:sldId id="490" r:id="rId28"/>
    <p:sldId id="411" r:id="rId29"/>
    <p:sldId id="491" r:id="rId30"/>
    <p:sldId id="450" r:id="rId31"/>
    <p:sldId id="451" r:id="rId32"/>
    <p:sldId id="452" r:id="rId33"/>
    <p:sldId id="453" r:id="rId34"/>
    <p:sldId id="459" r:id="rId35"/>
    <p:sldId id="460" r:id="rId36"/>
    <p:sldId id="464" r:id="rId37"/>
    <p:sldId id="465" r:id="rId38"/>
    <p:sldId id="466" r:id="rId39"/>
    <p:sldId id="383" r:id="rId40"/>
    <p:sldId id="303" r:id="rId41"/>
    <p:sldId id="492" r:id="rId42"/>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153"/>
    <a:srgbClr val="8A8A8A"/>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87648" autoAdjust="0"/>
  </p:normalViewPr>
  <p:slideViewPr>
    <p:cSldViewPr snapToGrid="0">
      <p:cViewPr varScale="1">
        <p:scale>
          <a:sx n="55" d="100"/>
          <a:sy n="55" d="100"/>
        </p:scale>
        <p:origin x="17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5/3/2017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11.1.1.1 Operations</a:t>
            </a:r>
            <a:r>
              <a:rPr lang="en-US" baseline="0" dirty="0" smtClean="0"/>
              <a:t> Security</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11.2.1.2</a:t>
            </a:r>
            <a:r>
              <a:rPr lang="en-US" baseline="0" dirty="0" smtClean="0"/>
              <a:t> Security Policy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11.2.1.3 Security Policy Audience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11.2.2.1</a:t>
            </a:r>
            <a:r>
              <a:rPr lang="en-US" sz="1200" baseline="0" dirty="0" smtClean="0"/>
              <a:t> Security Policy Hierarchy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11.2.2.2</a:t>
            </a:r>
            <a:r>
              <a:rPr lang="en-US" sz="1200" baseline="0" dirty="0" smtClean="0"/>
              <a:t> Governing Policy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11.2.2.3</a:t>
            </a:r>
            <a:r>
              <a:rPr lang="en-US" baseline="0" dirty="0" smtClean="0"/>
              <a:t> Technical Policies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11.2.2.4</a:t>
            </a:r>
            <a:r>
              <a:rPr lang="en-US" baseline="0" dirty="0" smtClean="0"/>
              <a:t> End User Policies</a:t>
            </a:r>
          </a:p>
          <a:p>
            <a:r>
              <a:rPr lang="en-US" baseline="0" dirty="0" smtClean="0"/>
              <a:t>11.2.2.5 Activity – Identify Security Policy Components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11.2.3.1 Security Policy Documents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11.2.3.2 Standards Documents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11.2.3.3 Guideline Documents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11.2.3.3 Guideline Documents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11.1.1.2</a:t>
            </a:r>
            <a:r>
              <a:rPr lang="en-US" baseline="0" dirty="0" smtClean="0"/>
              <a:t> </a:t>
            </a:r>
            <a:r>
              <a:rPr lang="en-US" sz="1200" dirty="0" smtClean="0"/>
              <a:t>Testing</a:t>
            </a:r>
            <a:r>
              <a:rPr lang="en-US" sz="1200" baseline="0" dirty="0" smtClean="0"/>
              <a:t> and Evaluating Network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11.2.3.3 Guideline Documents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11.2.3.4 Procedure</a:t>
            </a:r>
            <a:r>
              <a:rPr lang="en-US" baseline="0" dirty="0" smtClean="0"/>
              <a:t> Documents</a:t>
            </a:r>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11.2.4.1 Organizational</a:t>
            </a:r>
            <a:r>
              <a:rPr lang="en-US" baseline="0" dirty="0" smtClean="0"/>
              <a:t> Reporting Structure</a:t>
            </a:r>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11.2.4.2 Common Executive Titles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11.2.5.1 </a:t>
            </a:r>
            <a:r>
              <a:rPr lang="en-US" sz="1200" dirty="0" smtClean="0"/>
              <a:t>Security Awareness Program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11.2.5.2 Awareness Campaigns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11.2.5.3</a:t>
            </a:r>
            <a:r>
              <a:rPr lang="en-US" baseline="0" dirty="0" smtClean="0"/>
              <a:t> </a:t>
            </a:r>
            <a:r>
              <a:rPr lang="en-US" sz="1200" dirty="0" smtClean="0"/>
              <a:t>Security</a:t>
            </a:r>
            <a:r>
              <a:rPr lang="en-US" sz="1200" baseline="0" dirty="0" smtClean="0"/>
              <a:t> Training Course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11.2.5.4</a:t>
            </a:r>
            <a:r>
              <a:rPr lang="en-US" baseline="0" dirty="0" smtClean="0"/>
              <a:t> </a:t>
            </a:r>
            <a:r>
              <a:rPr lang="en-US" sz="1200" dirty="0" smtClean="0"/>
              <a:t>Education Program</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11.2.6.1</a:t>
            </a:r>
            <a:r>
              <a:rPr lang="en-US" baseline="0" dirty="0" smtClean="0"/>
              <a:t> </a:t>
            </a:r>
            <a:r>
              <a:rPr lang="en-US" sz="1200" dirty="0" smtClean="0"/>
              <a:t>Motive, Opportunity, and Means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11.2.6.2</a:t>
            </a:r>
            <a:r>
              <a:rPr lang="en-US" baseline="0" dirty="0" smtClean="0"/>
              <a:t> </a:t>
            </a:r>
            <a:r>
              <a:rPr lang="en-US" sz="1200" dirty="0" smtClean="0"/>
              <a:t>Collecting Data</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11.3.1.1 Packet Tracer – Skills Integration 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11.3.1.2 Lab – CCNA</a:t>
            </a:r>
            <a:r>
              <a:rPr lang="en-US" baseline="0" dirty="0" smtClean="0"/>
              <a:t> </a:t>
            </a:r>
            <a:r>
              <a:rPr lang="en-US" baseline="0" smtClean="0"/>
              <a:t>Security Comprehensive </a:t>
            </a:r>
            <a:r>
              <a:rPr lang="en-US" baseline="0" dirty="0" smtClean="0"/>
              <a:t>Lab</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11.3.1.3 Chapter 11: Managing a Secure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11.1.1.3</a:t>
            </a:r>
            <a:r>
              <a:rPr lang="en-US" baseline="0" dirty="0" smtClean="0"/>
              <a:t> Types of Network Tests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11.1.1.4</a:t>
            </a:r>
            <a:r>
              <a:rPr lang="en-US" baseline="0" dirty="0" smtClean="0"/>
              <a:t>  Applying Network Test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11.1.2.1</a:t>
            </a:r>
            <a:r>
              <a:rPr lang="en-US" baseline="0" dirty="0" smtClean="0"/>
              <a:t> Network Testing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11.1.2.2</a:t>
            </a:r>
            <a:r>
              <a:rPr lang="en-US" baseline="0" dirty="0" smtClean="0"/>
              <a:t> </a:t>
            </a:r>
            <a:r>
              <a:rPr lang="en-US" sz="1200" dirty="0" err="1" smtClean="0"/>
              <a:t>Nmap</a:t>
            </a:r>
            <a:r>
              <a:rPr lang="en-US" sz="1200" baseline="0" dirty="0" smtClean="0"/>
              <a:t> and </a:t>
            </a:r>
            <a:r>
              <a:rPr lang="en-US" sz="1200" baseline="0" dirty="0" err="1" smtClean="0"/>
              <a:t>Zenmap</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11.1.2.3 </a:t>
            </a:r>
            <a:r>
              <a:rPr lang="en-US" sz="1200" dirty="0" err="1" smtClean="0"/>
              <a:t>SuperScan</a:t>
            </a:r>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11.1.2.4 </a:t>
            </a:r>
            <a:r>
              <a:rPr lang="en-US" sz="1200" dirty="0" smtClean="0"/>
              <a:t>SIEM</a:t>
            </a:r>
          </a:p>
          <a:p>
            <a:r>
              <a:rPr lang="en-US" sz="1200" dirty="0" smtClean="0"/>
              <a:t>11.1.2.5</a:t>
            </a:r>
            <a:r>
              <a:rPr lang="en-US" sz="1200" baseline="0" dirty="0" smtClean="0"/>
              <a:t> Activity – Identify Network Security Testing Tools</a:t>
            </a:r>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11.2.1.1 </a:t>
            </a:r>
            <a:r>
              <a:rPr lang="en-US" sz="1200" dirty="0" smtClean="0"/>
              <a:t>Secure Network Life Cycle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11:</a:t>
            </a:r>
            <a:br>
              <a:rPr lang="en-US" sz="4000" dirty="0" smtClean="0"/>
            </a:br>
            <a:r>
              <a:rPr lang="en-US" sz="4000" dirty="0" smtClean="0"/>
              <a:t>Managing a Secure Network</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Network Testing Tools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613" y="3253154"/>
            <a:ext cx="3443315" cy="228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smtClean="0"/>
              <a:t>Nmap</a:t>
            </a:r>
            <a:r>
              <a:rPr lang="en-US" sz="2000" dirty="0" smtClean="0"/>
              <a:t>/</a:t>
            </a:r>
            <a:r>
              <a:rPr lang="en-US" sz="2000" dirty="0" err="1" smtClean="0"/>
              <a:t>Zenmap</a:t>
            </a:r>
            <a:endParaRPr lang="en-US" sz="2000" dirty="0" smtClean="0"/>
          </a:p>
          <a:p>
            <a:r>
              <a:rPr lang="en-US" sz="2000" dirty="0" err="1" smtClean="0"/>
              <a:t>SuperScan</a:t>
            </a:r>
            <a:endParaRPr lang="en-US" sz="2000" dirty="0" smtClean="0"/>
          </a:p>
          <a:p>
            <a:r>
              <a:rPr lang="en-US" sz="2000" dirty="0" smtClean="0"/>
              <a:t>SIEM</a:t>
            </a:r>
          </a:p>
          <a:p>
            <a:r>
              <a:rPr lang="en-US" sz="2000" dirty="0" smtClean="0"/>
              <a:t>GFI </a:t>
            </a:r>
            <a:r>
              <a:rPr lang="en-US" sz="2000" dirty="0" err="1" smtClean="0"/>
              <a:t>LANguard</a:t>
            </a:r>
            <a:endParaRPr lang="en-US" sz="2000" dirty="0" smtClean="0"/>
          </a:p>
          <a:p>
            <a:r>
              <a:rPr lang="en-US" sz="2000" dirty="0" smtClean="0"/>
              <a:t>Tripwire</a:t>
            </a:r>
          </a:p>
          <a:p>
            <a:r>
              <a:rPr lang="en-US" sz="2000" dirty="0" smtClean="0"/>
              <a:t>Nessus</a:t>
            </a:r>
          </a:p>
          <a:p>
            <a:r>
              <a:rPr lang="en-US" sz="2000" dirty="0" smtClean="0"/>
              <a:t>L0phtCrack</a:t>
            </a:r>
          </a:p>
          <a:p>
            <a:r>
              <a:rPr lang="en-US" sz="2000" dirty="0" err="1" smtClean="0"/>
              <a:t>Metasploit</a:t>
            </a:r>
            <a:endParaRPr lang="en-US" sz="2000" dirty="0" smtClean="0"/>
          </a:p>
          <a:p>
            <a:endParaRPr lang="en-US" sz="2000" dirty="0" smtClean="0"/>
          </a:p>
        </p:txBody>
      </p:sp>
      <p:sp>
        <p:nvSpPr>
          <p:cNvPr id="2" name="TextBox 1"/>
          <p:cNvSpPr txBox="1"/>
          <p:nvPr/>
        </p:nvSpPr>
        <p:spPr>
          <a:xfrm>
            <a:off x="5503985" y="147300"/>
            <a:ext cx="3481754" cy="6001643"/>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MY" sz="1600" b="1" dirty="0"/>
              <a:t>SIEM (Security Information Event Management)</a:t>
            </a:r>
            <a:r>
              <a:rPr lang="en-MY" sz="1600" dirty="0"/>
              <a:t> - A technology used in enterprise organizations to provide real time reporting and long-term analysis of security events</a:t>
            </a:r>
          </a:p>
          <a:p>
            <a:pPr marL="285750" indent="-285750">
              <a:buFont typeface="Arial" panose="020B0604020202020204" pitchFamily="34" charset="0"/>
              <a:buChar char="•"/>
            </a:pPr>
            <a:r>
              <a:rPr lang="en-MY" sz="1600" b="1" dirty="0"/>
              <a:t>GFI </a:t>
            </a:r>
            <a:r>
              <a:rPr lang="en-MY" sz="1600" b="1" dirty="0" err="1"/>
              <a:t>LANguard</a:t>
            </a:r>
            <a:r>
              <a:rPr lang="en-MY" sz="1600" dirty="0"/>
              <a:t> </a:t>
            </a:r>
            <a:r>
              <a:rPr lang="en-MY" sz="1600" b="1" dirty="0"/>
              <a:t>-</a:t>
            </a:r>
            <a:r>
              <a:rPr lang="en-MY" sz="1600" dirty="0"/>
              <a:t> Network and security scanner which detects vulnerabilities</a:t>
            </a:r>
          </a:p>
          <a:p>
            <a:pPr marL="285750" indent="-285750">
              <a:buFont typeface="Arial" panose="020B0604020202020204" pitchFamily="34" charset="0"/>
              <a:buChar char="•"/>
            </a:pPr>
            <a:r>
              <a:rPr lang="en-MY" sz="1600" b="1" dirty="0"/>
              <a:t>Tripwire</a:t>
            </a:r>
            <a:r>
              <a:rPr lang="en-MY" sz="1600" dirty="0"/>
              <a:t> </a:t>
            </a:r>
            <a:r>
              <a:rPr lang="en-MY" sz="1600" b="1" dirty="0"/>
              <a:t>-</a:t>
            </a:r>
            <a:r>
              <a:rPr lang="en-MY" sz="1600" dirty="0"/>
              <a:t> Assesses and validates IT configurations against internal policies, compliance standards, and security best practices</a:t>
            </a:r>
          </a:p>
          <a:p>
            <a:pPr marL="285750" indent="-285750">
              <a:buFont typeface="Arial" panose="020B0604020202020204" pitchFamily="34" charset="0"/>
              <a:buChar char="•"/>
            </a:pPr>
            <a:r>
              <a:rPr lang="en-MY" sz="1600" b="1" dirty="0"/>
              <a:t>Nessus</a:t>
            </a:r>
            <a:r>
              <a:rPr lang="en-MY" sz="1600" dirty="0"/>
              <a:t> </a:t>
            </a:r>
            <a:r>
              <a:rPr lang="en-MY" sz="1600" b="1" dirty="0"/>
              <a:t>-</a:t>
            </a:r>
            <a:r>
              <a:rPr lang="en-MY" sz="1600" dirty="0"/>
              <a:t> Vulnerability scanning software, focusing on remote access, misconfigurations, and </a:t>
            </a:r>
            <a:r>
              <a:rPr lang="en-MY" sz="1600" dirty="0" err="1"/>
              <a:t>DoS</a:t>
            </a:r>
            <a:r>
              <a:rPr lang="en-MY" sz="1600" dirty="0"/>
              <a:t> against the TCP/IP stack</a:t>
            </a:r>
          </a:p>
          <a:p>
            <a:pPr marL="285750" indent="-285750">
              <a:buFont typeface="Arial" panose="020B0604020202020204" pitchFamily="34" charset="0"/>
              <a:buChar char="•"/>
            </a:pPr>
            <a:r>
              <a:rPr lang="en-MY" sz="1600" b="1" dirty="0"/>
              <a:t>L0phtCrack</a:t>
            </a:r>
            <a:r>
              <a:rPr lang="en-MY" sz="1600" dirty="0"/>
              <a:t> </a:t>
            </a:r>
            <a:r>
              <a:rPr lang="en-MY" sz="1600" b="1" dirty="0"/>
              <a:t>-</a:t>
            </a:r>
            <a:r>
              <a:rPr lang="en-MY" sz="1600" dirty="0"/>
              <a:t> Password auditing and recovery application</a:t>
            </a:r>
          </a:p>
          <a:p>
            <a:pPr marL="285750" indent="-285750">
              <a:buFont typeface="Arial" panose="020B0604020202020204" pitchFamily="34" charset="0"/>
              <a:buChar char="•"/>
            </a:pPr>
            <a:r>
              <a:rPr lang="en-MY" sz="1600" b="1" dirty="0" err="1"/>
              <a:t>Metasploit</a:t>
            </a:r>
            <a:r>
              <a:rPr lang="en-MY" sz="1600" dirty="0"/>
              <a:t> </a:t>
            </a:r>
            <a:r>
              <a:rPr lang="en-MY" sz="1600" b="1" dirty="0"/>
              <a:t>-</a:t>
            </a:r>
            <a:r>
              <a:rPr lang="en-MY" sz="1600" dirty="0"/>
              <a:t> Provides information about vulnerabilities and aids in penetration testing and IDS signature </a:t>
            </a:r>
            <a:r>
              <a:rPr lang="en-MY" sz="1600" dirty="0" smtClean="0"/>
              <a:t>development</a:t>
            </a:r>
            <a:endParaRPr lang="en-MY" sz="1600" dirty="0"/>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err="1"/>
              <a:t>Nmap</a:t>
            </a:r>
            <a:r>
              <a:rPr lang="en-US" sz="3200" dirty="0"/>
              <a:t> and </a:t>
            </a:r>
            <a:r>
              <a:rPr lang="en-US" sz="3200" dirty="0" err="1"/>
              <a:t>Zenmap</a:t>
            </a:r>
            <a:endParaRPr lang="en-US" sz="3200" dirty="0"/>
          </a:p>
        </p:txBody>
      </p:sp>
      <p:sp>
        <p:nvSpPr>
          <p:cNvPr id="4" name="Text Placeholder 6"/>
          <p:cNvSpPr txBox="1">
            <a:spLocks/>
          </p:cNvSpPr>
          <p:nvPr/>
        </p:nvSpPr>
        <p:spPr>
          <a:xfrm>
            <a:off x="259080" y="1470025"/>
            <a:ext cx="3583722"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Sample </a:t>
            </a:r>
            <a:r>
              <a:rPr lang="en-US" sz="2000" dirty="0" err="1" smtClean="0"/>
              <a:t>Nmap</a:t>
            </a:r>
            <a:r>
              <a:rPr lang="en-US" sz="2000" dirty="0" smtClean="0"/>
              <a:t> Screenshot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93" y="1978925"/>
            <a:ext cx="3528909" cy="4286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017" y="1978925"/>
            <a:ext cx="4919069" cy="428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3958017" y="1470025"/>
            <a:ext cx="3583722"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Sample </a:t>
            </a:r>
            <a:r>
              <a:rPr lang="en-US" sz="2000" dirty="0" err="1" smtClean="0"/>
              <a:t>Zenmap</a:t>
            </a:r>
            <a:r>
              <a:rPr lang="en-US" sz="2000" dirty="0" smtClean="0"/>
              <a:t> Screenshot</a:t>
            </a:r>
          </a:p>
        </p:txBody>
      </p:sp>
      <p:sp>
        <p:nvSpPr>
          <p:cNvPr id="2" name="TextBox 1"/>
          <p:cNvSpPr txBox="1"/>
          <p:nvPr/>
        </p:nvSpPr>
        <p:spPr>
          <a:xfrm>
            <a:off x="4360985" y="527538"/>
            <a:ext cx="4516101" cy="646331"/>
          </a:xfrm>
          <a:prstGeom prst="rect">
            <a:avLst/>
          </a:prstGeom>
          <a:solidFill>
            <a:schemeClr val="accent4">
              <a:lumMod val="20000"/>
              <a:lumOff val="80000"/>
            </a:schemeClr>
          </a:solidFill>
        </p:spPr>
        <p:txBody>
          <a:bodyPr wrap="square" rtlCol="0">
            <a:spAutoFit/>
          </a:bodyPr>
          <a:lstStyle/>
          <a:p>
            <a:r>
              <a:rPr lang="en-MY" dirty="0" err="1"/>
              <a:t>Zenmap</a:t>
            </a:r>
            <a:r>
              <a:rPr lang="en-MY" dirty="0"/>
              <a:t> is the GUI version of </a:t>
            </a:r>
            <a:r>
              <a:rPr lang="en-MY" dirty="0" err="1"/>
              <a:t>Nmap</a:t>
            </a:r>
            <a:r>
              <a:rPr lang="en-MY" dirty="0"/>
              <a:t>, as shown in Figure 2.</a:t>
            </a:r>
            <a:endParaRPr lang="en-MY" dirty="0"/>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err="1"/>
              <a:t>SuperScan</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62" y="1344826"/>
            <a:ext cx="6728348" cy="521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795954" y="104555"/>
            <a:ext cx="6022609" cy="1200329"/>
          </a:xfrm>
          <a:prstGeom prst="rect">
            <a:avLst/>
          </a:prstGeom>
          <a:solidFill>
            <a:schemeClr val="accent4">
              <a:lumMod val="20000"/>
              <a:lumOff val="80000"/>
            </a:schemeClr>
          </a:solidFill>
        </p:spPr>
        <p:txBody>
          <a:bodyPr wrap="square" rtlCol="0">
            <a:spAutoFit/>
          </a:bodyPr>
          <a:lstStyle/>
          <a:p>
            <a:r>
              <a:rPr lang="en-MY" dirty="0" err="1"/>
              <a:t>SuperScan</a:t>
            </a:r>
            <a:r>
              <a:rPr lang="en-MY" dirty="0"/>
              <a:t> is a Microsoft Windows port scanning tool. It runs on most versions of Windows and requires administrator privileges. </a:t>
            </a:r>
            <a:r>
              <a:rPr lang="en-MY" dirty="0" err="1"/>
              <a:t>SuperScan</a:t>
            </a:r>
            <a:r>
              <a:rPr lang="en-MY" dirty="0"/>
              <a:t> version 4 has a number of useful features:</a:t>
            </a:r>
            <a:endParaRPr lang="en-MY" dirty="0"/>
          </a:p>
        </p:txBody>
      </p:sp>
    </p:spTree>
    <p:extLst>
      <p:ext uri="{BB962C8B-B14F-4D97-AF65-F5344CB8AC3E}">
        <p14:creationId xmlns:p14="http://schemas.microsoft.com/office/powerpoint/2010/main" val="28209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SIEM</a:t>
            </a:r>
            <a:endParaRPr lang="en-US" sz="3200" dirty="0"/>
          </a:p>
        </p:txBody>
      </p:sp>
      <p:sp>
        <p:nvSpPr>
          <p:cNvPr id="5" name="Text Placeholder 6"/>
          <p:cNvSpPr txBox="1">
            <a:spLocks/>
          </p:cNvSpPr>
          <p:nvPr/>
        </p:nvSpPr>
        <p:spPr>
          <a:xfrm>
            <a:off x="184655" y="1290229"/>
            <a:ext cx="4297952" cy="27894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Essential functions:</a:t>
            </a:r>
          </a:p>
          <a:p>
            <a:r>
              <a:rPr lang="en-US" sz="2000" dirty="0" smtClean="0"/>
              <a:t>Forensic Analysis</a:t>
            </a:r>
          </a:p>
          <a:p>
            <a:r>
              <a:rPr lang="en-US" sz="2000" dirty="0" smtClean="0"/>
              <a:t>Correlation</a:t>
            </a:r>
          </a:p>
          <a:p>
            <a:r>
              <a:rPr lang="en-US" sz="2000" dirty="0" smtClean="0"/>
              <a:t>Aggregation</a:t>
            </a:r>
          </a:p>
          <a:p>
            <a:r>
              <a:rPr lang="en-US" sz="2000" dirty="0" smtClean="0"/>
              <a:t>Retention</a:t>
            </a:r>
          </a:p>
        </p:txBody>
      </p:sp>
      <p:sp>
        <p:nvSpPr>
          <p:cNvPr id="2" name="TextBox 1"/>
          <p:cNvSpPr txBox="1"/>
          <p:nvPr/>
        </p:nvSpPr>
        <p:spPr>
          <a:xfrm>
            <a:off x="2813538" y="403497"/>
            <a:ext cx="6189785" cy="5509200"/>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MY" sz="1600" dirty="0"/>
              <a:t>Security Information Event Management (SIEM) is a technology used in enterprise organizations to provide real time reporting and long-term analysis of security events. </a:t>
            </a:r>
            <a:endParaRPr lang="en-MY" sz="1600" dirty="0" smtClean="0"/>
          </a:p>
          <a:p>
            <a:pPr marL="285750" indent="-285750">
              <a:buFont typeface="Arial" panose="020B0604020202020204" pitchFamily="34" charset="0"/>
              <a:buChar char="•"/>
            </a:pPr>
            <a:r>
              <a:rPr lang="en-MY" sz="1600" dirty="0" smtClean="0"/>
              <a:t>SIEM </a:t>
            </a:r>
            <a:r>
              <a:rPr lang="en-MY" sz="1600" dirty="0"/>
              <a:t>evolved from two previously separate products: Security Information Management (SIM) and Security Event Management (SEM). SIEM can be implemented as software, integrated with Cisco Identity Services Engine (ISE) or as a managed service</a:t>
            </a:r>
            <a:r>
              <a:rPr lang="en-MY" sz="1600" dirty="0" smtClean="0"/>
              <a:t>.</a:t>
            </a:r>
          </a:p>
          <a:p>
            <a:pPr marL="285750" indent="-285750">
              <a:buFont typeface="Arial" panose="020B0604020202020204" pitchFamily="34" charset="0"/>
              <a:buChar char="•"/>
            </a:pPr>
            <a:endParaRPr lang="en-MY" sz="1600" dirty="0" smtClean="0"/>
          </a:p>
          <a:p>
            <a:pPr marL="285750" indent="-285750">
              <a:buFont typeface="Arial" panose="020B0604020202020204" pitchFamily="34" charset="0"/>
              <a:buChar char="•"/>
            </a:pPr>
            <a:r>
              <a:rPr lang="en-MY" sz="1600" dirty="0"/>
              <a:t>SIEM combines the essential functions of SIM and SEM to provide:</a:t>
            </a:r>
          </a:p>
          <a:p>
            <a:pPr marL="742950" lvl="1" indent="-285750">
              <a:buFont typeface="Arial" panose="020B0604020202020204" pitchFamily="34" charset="0"/>
              <a:buChar char="•"/>
            </a:pPr>
            <a:r>
              <a:rPr lang="en-MY" sz="1600" b="1" dirty="0"/>
              <a:t>Forensic analysis</a:t>
            </a:r>
            <a:r>
              <a:rPr lang="en-MY" sz="1600" dirty="0"/>
              <a:t> – The ability to search logs and event records from sources throughout the organization provides more complete information for forensic analysis.</a:t>
            </a:r>
          </a:p>
          <a:p>
            <a:pPr marL="742950" lvl="1" indent="-285750">
              <a:buFont typeface="Arial" panose="020B0604020202020204" pitchFamily="34" charset="0"/>
              <a:buChar char="•"/>
            </a:pPr>
            <a:r>
              <a:rPr lang="en-MY" sz="1600" b="1" dirty="0"/>
              <a:t>Correlation</a:t>
            </a:r>
            <a:r>
              <a:rPr lang="en-MY" sz="1600" dirty="0"/>
              <a:t> – Examines logs and events from disparate systems or applications, speeding detection of and reaction to security threats.</a:t>
            </a:r>
          </a:p>
          <a:p>
            <a:pPr marL="742950" lvl="1" indent="-285750">
              <a:buFont typeface="Arial" panose="020B0604020202020204" pitchFamily="34" charset="0"/>
              <a:buChar char="•"/>
            </a:pPr>
            <a:r>
              <a:rPr lang="en-MY" sz="1600" b="1" dirty="0"/>
              <a:t>Aggregation</a:t>
            </a:r>
            <a:r>
              <a:rPr lang="en-MY" sz="1600" dirty="0"/>
              <a:t> - Aggregation reduces the volume of event data by consolidating duplicate event records.</a:t>
            </a:r>
          </a:p>
          <a:p>
            <a:pPr marL="742950" lvl="1" indent="-285750">
              <a:buFont typeface="Arial" panose="020B0604020202020204" pitchFamily="34" charset="0"/>
              <a:buChar char="•"/>
            </a:pPr>
            <a:r>
              <a:rPr lang="en-MY" sz="1600" b="1" dirty="0"/>
              <a:t>Retention</a:t>
            </a:r>
            <a:r>
              <a:rPr lang="en-MY" sz="1600" dirty="0"/>
              <a:t> - Reporting presents the correlated and aggregated event data in real-time monitoring and long-term summaries</a:t>
            </a:r>
            <a:r>
              <a:rPr lang="en-MY" sz="1600" dirty="0" smtClean="0"/>
              <a:t>.</a:t>
            </a:r>
            <a:endParaRPr lang="en-MY" sz="1600" dirty="0"/>
          </a:p>
        </p:txBody>
      </p:sp>
    </p:spTree>
    <p:extLst>
      <p:ext uri="{BB962C8B-B14F-4D97-AF65-F5344CB8AC3E}">
        <p14:creationId xmlns:p14="http://schemas.microsoft.com/office/powerpoint/2010/main" val="15259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11.2:</a:t>
            </a:r>
            <a:br>
              <a:rPr lang="en-US" sz="4000" dirty="0" smtClean="0"/>
            </a:br>
            <a:r>
              <a:rPr lang="en-US" sz="4000" dirty="0" smtClean="0"/>
              <a:t>Developing a Comprehensive Security Policy</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Explain the purpose of a comprehensive security policy.</a:t>
            </a:r>
            <a:endParaRPr lang="en-US" sz="1800" dirty="0" smtClean="0"/>
          </a:p>
          <a:p>
            <a:r>
              <a:rPr lang="en-US" sz="1800" dirty="0"/>
              <a:t>Describe the structure of a comprehensive security </a:t>
            </a:r>
            <a:r>
              <a:rPr lang="en-US" sz="1800" dirty="0" smtClean="0"/>
              <a:t>policy.</a:t>
            </a:r>
          </a:p>
          <a:p>
            <a:r>
              <a:rPr lang="en-US" sz="1800" dirty="0"/>
              <a:t>Describe the standards, guidelines, and procedures of a security </a:t>
            </a:r>
            <a:r>
              <a:rPr lang="en-US" sz="1800" dirty="0" smtClean="0"/>
              <a:t>policy.</a:t>
            </a:r>
          </a:p>
          <a:p>
            <a:r>
              <a:rPr lang="en-US" sz="1800" dirty="0"/>
              <a:t>Explain the roles and responsibilities entailed by a security policy</a:t>
            </a:r>
            <a:r>
              <a:rPr lang="en-US" sz="1800" dirty="0" smtClean="0"/>
              <a:t>.</a:t>
            </a:r>
          </a:p>
          <a:p>
            <a:r>
              <a:rPr lang="en-US" sz="1800" dirty="0"/>
              <a:t>Explain security awareness and how to achieve through education and training</a:t>
            </a:r>
            <a:r>
              <a:rPr lang="en-US" sz="1800" dirty="0" smtClean="0"/>
              <a:t>.</a:t>
            </a:r>
          </a:p>
          <a:p>
            <a:r>
              <a:rPr lang="en-US" sz="1800" dirty="0"/>
              <a:t>Explain how to respond to a security breach.</a:t>
            </a:r>
            <a:endParaRPr lang="en-US" sz="1800" dirty="0" smtClean="0"/>
          </a:p>
        </p:txBody>
      </p:sp>
    </p:spTree>
    <p:extLst>
      <p:ext uri="{BB962C8B-B14F-4D97-AF65-F5344CB8AC3E}">
        <p14:creationId xmlns:p14="http://schemas.microsoft.com/office/powerpoint/2010/main" val="3504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11.2.1:</a:t>
            </a:r>
            <a:br>
              <a:rPr lang="en-US" sz="2800" dirty="0" smtClean="0"/>
            </a:br>
            <a:r>
              <a:rPr lang="en-US" sz="2800" dirty="0" smtClean="0"/>
              <a:t>Security Policy Overview</a:t>
            </a:r>
            <a:endParaRPr lang="en-US" sz="2800" dirty="0"/>
          </a:p>
        </p:txBody>
      </p:sp>
    </p:spTree>
    <p:extLst>
      <p:ext uri="{BB962C8B-B14F-4D97-AF65-F5344CB8AC3E}">
        <p14:creationId xmlns:p14="http://schemas.microsoft.com/office/powerpoint/2010/main" val="10465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070045"/>
            <a:ext cx="3810000" cy="3330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Secure Network Life Cycle</a:t>
            </a:r>
            <a:endParaRPr lang="en-US" sz="3200" dirty="0"/>
          </a:p>
        </p:txBody>
      </p:sp>
      <p:sp>
        <p:nvSpPr>
          <p:cNvPr id="6" name="Text Placeholder 6"/>
          <p:cNvSpPr txBox="1">
            <a:spLocks/>
          </p:cNvSpPr>
          <p:nvPr/>
        </p:nvSpPr>
        <p:spPr>
          <a:xfrm>
            <a:off x="274048" y="1091839"/>
            <a:ext cx="84127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Determine what the assets of an organization are by asking:</a:t>
            </a:r>
          </a:p>
          <a:p>
            <a:r>
              <a:rPr lang="en-US" sz="2000" dirty="0" smtClean="0"/>
              <a:t>What does the organization have that others want?</a:t>
            </a:r>
          </a:p>
          <a:p>
            <a:r>
              <a:rPr lang="en-US" sz="2000" dirty="0" smtClean="0"/>
              <a:t>What processes, data, or information systems are critical to the organization?</a:t>
            </a:r>
          </a:p>
          <a:p>
            <a:r>
              <a:rPr lang="en-US" sz="2000" dirty="0" smtClean="0"/>
              <a:t>What would stop the organization from doing business or fulfilling its mission?</a:t>
            </a:r>
          </a:p>
          <a:p>
            <a:endParaRPr lang="en-US" sz="2000" dirty="0" smtClean="0"/>
          </a:p>
        </p:txBody>
      </p:sp>
      <p:sp>
        <p:nvSpPr>
          <p:cNvPr id="2" name="TextBox 1"/>
          <p:cNvSpPr txBox="1"/>
          <p:nvPr/>
        </p:nvSpPr>
        <p:spPr>
          <a:xfrm>
            <a:off x="418378" y="3581260"/>
            <a:ext cx="4062046" cy="2308324"/>
          </a:xfrm>
          <a:prstGeom prst="rect">
            <a:avLst/>
          </a:prstGeom>
          <a:solidFill>
            <a:schemeClr val="accent4">
              <a:lumMod val="20000"/>
              <a:lumOff val="80000"/>
            </a:schemeClr>
          </a:solidFill>
        </p:spPr>
        <p:txBody>
          <a:bodyPr wrap="square" rtlCol="0">
            <a:spAutoFit/>
          </a:bodyPr>
          <a:lstStyle/>
          <a:p>
            <a:r>
              <a:rPr lang="en-MY" dirty="0"/>
              <a:t>The Secure Network Life Cycle is a process of assessment and re-evaluation of equipment and security needs as the network changes. One important aspect of this ongoing evaluation is to understand which assets an organization must protect, even as those assets are changing.</a:t>
            </a:r>
            <a:endParaRPr lang="en-MY" dirty="0"/>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8682" y="104555"/>
            <a:ext cx="8588861" cy="838200"/>
          </a:xfrm>
        </p:spPr>
        <p:txBody>
          <a:bodyPr/>
          <a:lstStyle/>
          <a:p>
            <a:pPr>
              <a:lnSpc>
                <a:spcPct val="100000"/>
              </a:lnSpc>
            </a:pPr>
            <a:r>
              <a:rPr lang="en-US" sz="3200" dirty="0" smtClean="0"/>
              <a:t>Security Policy</a:t>
            </a:r>
            <a:endParaRPr lang="en-US" sz="3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92" y="1047310"/>
            <a:ext cx="3463616" cy="514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58149" y="52755"/>
            <a:ext cx="5362760" cy="3139321"/>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MY" dirty="0"/>
              <a:t>A security policy is a set of security objectives for a company, rules of </a:t>
            </a:r>
            <a:r>
              <a:rPr lang="en-MY" dirty="0" err="1"/>
              <a:t>behavior</a:t>
            </a:r>
            <a:r>
              <a:rPr lang="en-MY" dirty="0"/>
              <a:t> for users and administrators, and system requirements. </a:t>
            </a:r>
            <a:endParaRPr lang="en-MY" dirty="0" smtClean="0"/>
          </a:p>
          <a:p>
            <a:pPr marL="285750" indent="-285750">
              <a:buFont typeface="Arial" panose="020B0604020202020204" pitchFamily="34" charset="0"/>
              <a:buChar char="•"/>
            </a:pPr>
            <a:r>
              <a:rPr lang="en-MY" dirty="0" smtClean="0"/>
              <a:t>These </a:t>
            </a:r>
            <a:r>
              <a:rPr lang="en-MY" dirty="0"/>
              <a:t>objectives, rules, and requirements collectively ensure the security of a network, the data, and the computer systems in an organization. </a:t>
            </a:r>
            <a:endParaRPr lang="en-MY" dirty="0" smtClean="0"/>
          </a:p>
          <a:p>
            <a:pPr marL="285750" indent="-285750">
              <a:buFont typeface="Arial" panose="020B0604020202020204" pitchFamily="34" charset="0"/>
              <a:buChar char="•"/>
            </a:pPr>
            <a:r>
              <a:rPr lang="en-MY" dirty="0" smtClean="0"/>
              <a:t>Much </a:t>
            </a:r>
            <a:r>
              <a:rPr lang="en-MY" dirty="0"/>
              <a:t>like a continuity plan, a security policy is a constantly evolving document based on changes in technology, business, and employee requirements.</a:t>
            </a:r>
            <a:endParaRPr lang="en-MY" dirty="0"/>
          </a:p>
        </p:txBody>
      </p:sp>
      <p:sp>
        <p:nvSpPr>
          <p:cNvPr id="3" name="TextBox 2"/>
          <p:cNvSpPr txBox="1"/>
          <p:nvPr/>
        </p:nvSpPr>
        <p:spPr>
          <a:xfrm>
            <a:off x="3666665" y="3280001"/>
            <a:ext cx="5354244" cy="3108543"/>
          </a:xfrm>
          <a:prstGeom prst="rect">
            <a:avLst/>
          </a:prstGeom>
          <a:solidFill>
            <a:schemeClr val="accent4">
              <a:lumMod val="20000"/>
              <a:lumOff val="80000"/>
            </a:schemeClr>
          </a:solidFill>
        </p:spPr>
        <p:txBody>
          <a:bodyPr wrap="square" rtlCol="0">
            <a:spAutoFit/>
          </a:bodyPr>
          <a:lstStyle/>
          <a:p>
            <a:r>
              <a:rPr lang="en-MY" sz="1400" b="1" dirty="0"/>
              <a:t>Identification and authentication policies</a:t>
            </a:r>
            <a:r>
              <a:rPr lang="en-MY" sz="1400" dirty="0"/>
              <a:t> - Specifies authorized persons that can have access to network resources and outlines verification procedures.</a:t>
            </a:r>
          </a:p>
          <a:p>
            <a:r>
              <a:rPr lang="en-MY" sz="1400" b="1" dirty="0"/>
              <a:t>Password policies</a:t>
            </a:r>
            <a:r>
              <a:rPr lang="en-MY" sz="1400" dirty="0"/>
              <a:t> - Ensures passwords meet minimum requirements and are changed regularly.</a:t>
            </a:r>
          </a:p>
          <a:p>
            <a:r>
              <a:rPr lang="en-MY" sz="1400" b="1" dirty="0"/>
              <a:t>Acceptable use policies</a:t>
            </a:r>
            <a:r>
              <a:rPr lang="en-MY" sz="1400" dirty="0"/>
              <a:t> - Identifies network resources and usages that are acceptable to the organization. It may also identify ramifications if this policy is violated.</a:t>
            </a:r>
          </a:p>
          <a:p>
            <a:r>
              <a:rPr lang="en-MY" sz="1400" b="1" dirty="0"/>
              <a:t>Remote access policies</a:t>
            </a:r>
            <a:r>
              <a:rPr lang="en-MY" sz="1400" dirty="0"/>
              <a:t> - Identifies how remote users can access a network and what is accessible via remote connectivity.</a:t>
            </a:r>
          </a:p>
          <a:p>
            <a:r>
              <a:rPr lang="en-MY" sz="1400" b="1" dirty="0"/>
              <a:t>Network maintenance policies</a:t>
            </a:r>
            <a:r>
              <a:rPr lang="en-MY" sz="1400" dirty="0"/>
              <a:t> - Specifies network device operating systems and end user application update procedures.</a:t>
            </a:r>
          </a:p>
          <a:p>
            <a:r>
              <a:rPr lang="en-MY" sz="1400" b="1" dirty="0"/>
              <a:t>Incident handling policies</a:t>
            </a:r>
            <a:r>
              <a:rPr lang="en-MY" sz="1400" dirty="0"/>
              <a:t> - Describes how security incidents are handled</a:t>
            </a:r>
            <a:r>
              <a:rPr lang="en-MY" sz="1400" dirty="0" smtClean="0"/>
              <a:t>.</a:t>
            </a:r>
            <a:endParaRPr lang="en-MY" sz="1400" dirty="0"/>
          </a:p>
        </p:txBody>
      </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Security Policy Audience</a:t>
            </a:r>
            <a:endParaRPr lang="en-US" sz="3200" dirty="0"/>
          </a:p>
        </p:txBody>
      </p:sp>
      <p:sp>
        <p:nvSpPr>
          <p:cNvPr id="4" name="Text Placeholder 6"/>
          <p:cNvSpPr txBox="1">
            <a:spLocks/>
          </p:cNvSpPr>
          <p:nvPr/>
        </p:nvSpPr>
        <p:spPr>
          <a:xfrm>
            <a:off x="259080" y="841489"/>
            <a:ext cx="452393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Audience Determines Security Policy Content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05" y="3056302"/>
            <a:ext cx="1445794" cy="1589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699" y="1466554"/>
            <a:ext cx="1445794" cy="1589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493" y="3086624"/>
            <a:ext cx="1445794" cy="1589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94032" y="228600"/>
            <a:ext cx="3949934" cy="563231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MY" dirty="0"/>
              <a:t>The audience for the security policy is anyone who has access to the network, as shown in the figure. </a:t>
            </a:r>
            <a:endParaRPr lang="en-MY" dirty="0" smtClean="0"/>
          </a:p>
          <a:p>
            <a:pPr marL="285750" indent="-285750">
              <a:buFont typeface="Arial" panose="020B0604020202020204" pitchFamily="34" charset="0"/>
              <a:buChar char="•"/>
            </a:pPr>
            <a:r>
              <a:rPr lang="en-MY" dirty="0" smtClean="0"/>
              <a:t>The </a:t>
            </a:r>
            <a:r>
              <a:rPr lang="en-MY" dirty="0"/>
              <a:t>internal audience includes various personnel, such as managers and executives, departments and business units, technical staff, and employees. </a:t>
            </a:r>
            <a:endParaRPr lang="en-MY" dirty="0" smtClean="0"/>
          </a:p>
          <a:p>
            <a:pPr marL="285750" indent="-285750">
              <a:buFont typeface="Arial" panose="020B0604020202020204" pitchFamily="34" charset="0"/>
              <a:buChar char="•"/>
            </a:pPr>
            <a:r>
              <a:rPr lang="en-MY" dirty="0" smtClean="0"/>
              <a:t>The </a:t>
            </a:r>
            <a:r>
              <a:rPr lang="en-MY" dirty="0"/>
              <a:t>external audience is also a varied group that includes partners, customers, suppliers, consultants, and contractors. </a:t>
            </a:r>
            <a:endParaRPr lang="en-MY" dirty="0" smtClean="0"/>
          </a:p>
          <a:p>
            <a:pPr marL="285750" indent="-285750">
              <a:buFont typeface="Arial" panose="020B0604020202020204" pitchFamily="34" charset="0"/>
              <a:buChar char="•"/>
            </a:pPr>
            <a:r>
              <a:rPr lang="en-MY" dirty="0" smtClean="0"/>
              <a:t>It </a:t>
            </a:r>
            <a:r>
              <a:rPr lang="en-MY" dirty="0"/>
              <a:t>is likely that one document does not meet the needs of the entire audience of a large organization. </a:t>
            </a:r>
            <a:endParaRPr lang="en-MY" dirty="0" smtClean="0"/>
          </a:p>
          <a:p>
            <a:pPr marL="285750" indent="-285750">
              <a:buFont typeface="Arial" panose="020B0604020202020204" pitchFamily="34" charset="0"/>
              <a:buChar char="•"/>
            </a:pPr>
            <a:r>
              <a:rPr lang="en-MY" dirty="0" smtClean="0"/>
              <a:t>The </a:t>
            </a:r>
            <a:r>
              <a:rPr lang="en-MY" dirty="0"/>
              <a:t>goal is to ensure that the various information security policy documents are consistent with the needs of the intended audience.</a:t>
            </a:r>
            <a:endParaRPr lang="en-MY" dirty="0"/>
          </a:p>
        </p:txBody>
      </p:sp>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11.2.2:</a:t>
            </a:r>
            <a:br>
              <a:rPr lang="en-US" sz="2800" dirty="0" smtClean="0"/>
            </a:br>
            <a:r>
              <a:rPr lang="en-US" sz="2800" dirty="0" smtClean="0"/>
              <a:t>Structure of a Security Policy</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11.0 Introduction</a:t>
            </a:r>
          </a:p>
          <a:p>
            <a:r>
              <a:rPr lang="en-US" dirty="0" smtClean="0">
                <a:solidFill>
                  <a:schemeClr val="tx2"/>
                </a:solidFill>
              </a:rPr>
              <a:t>11.1 Network Security Testing</a:t>
            </a:r>
          </a:p>
          <a:p>
            <a:r>
              <a:rPr lang="en-US" dirty="0" smtClean="0">
                <a:solidFill>
                  <a:schemeClr val="tx2"/>
                </a:solidFill>
              </a:rPr>
              <a:t>11.2 Developing a Comprehensive Security Policy</a:t>
            </a:r>
          </a:p>
          <a:p>
            <a:r>
              <a:rPr lang="en-US" dirty="0" smtClean="0">
                <a:solidFill>
                  <a:schemeClr val="tx2"/>
                </a:solidFill>
              </a:rPr>
              <a:t>11.3 Summary</a:t>
            </a:r>
            <a:endParaRPr lang="en-US" dirty="0" smtClean="0">
              <a:solidFill>
                <a:schemeClr val="accent4"/>
              </a:solidFill>
            </a:endParaRP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Security Policy Hierarchy</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523635"/>
            <a:ext cx="5678729" cy="323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908431" y="522042"/>
            <a:ext cx="3049645" cy="5333635"/>
          </a:xfrm>
          <a:prstGeom prst="rect">
            <a:avLst/>
          </a:prstGeom>
        </p:spPr>
      </p:pic>
    </p:spTree>
    <p:extLst>
      <p:ext uri="{BB962C8B-B14F-4D97-AF65-F5344CB8AC3E}">
        <p14:creationId xmlns:p14="http://schemas.microsoft.com/office/powerpoint/2010/main" val="193689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Governing Policy</a:t>
            </a:r>
            <a:endParaRPr lang="en-US" sz="32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3650562"/>
            <a:ext cx="3886200" cy="251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74048" y="1091839"/>
            <a:ext cx="84127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 governing policy includes:</a:t>
            </a:r>
          </a:p>
          <a:p>
            <a:r>
              <a:rPr lang="en-US" sz="2000" dirty="0" smtClean="0"/>
              <a:t>Statement of the issue that the policy addresses</a:t>
            </a:r>
          </a:p>
          <a:p>
            <a:r>
              <a:rPr lang="en-US" sz="2000" dirty="0" smtClean="0"/>
              <a:t>How the policy applies in the environment</a:t>
            </a:r>
          </a:p>
          <a:p>
            <a:r>
              <a:rPr lang="en-US" sz="2000" dirty="0" smtClean="0"/>
              <a:t>Roles and responsibilities of those affected by the policy</a:t>
            </a:r>
          </a:p>
          <a:p>
            <a:r>
              <a:rPr lang="en-US" sz="2000" dirty="0" smtClean="0"/>
              <a:t>Actions, activities, and processes that are allowed (and not allowed)</a:t>
            </a:r>
          </a:p>
          <a:p>
            <a:r>
              <a:rPr lang="en-US" sz="2000" dirty="0" smtClean="0"/>
              <a:t>Consequences of noncompliance</a:t>
            </a:r>
          </a:p>
          <a:p>
            <a:endParaRPr lang="en-US" sz="2000" dirty="0" smtClean="0"/>
          </a:p>
        </p:txBody>
      </p:sp>
    </p:spTree>
    <p:extLst>
      <p:ext uri="{BB962C8B-B14F-4D97-AF65-F5344CB8AC3E}">
        <p14:creationId xmlns:p14="http://schemas.microsoft.com/office/powerpoint/2010/main" val="343985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smtClean="0"/>
              <a:t>Technical Policies</a:t>
            </a:r>
            <a:endParaRPr lang="en-US" sz="28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424" y="1170212"/>
            <a:ext cx="4177720" cy="451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274048" y="1091839"/>
            <a:ext cx="84127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Technical components:</a:t>
            </a:r>
          </a:p>
          <a:p>
            <a:r>
              <a:rPr lang="en-US" sz="2000" dirty="0" smtClean="0"/>
              <a:t>General policies</a:t>
            </a:r>
          </a:p>
          <a:p>
            <a:r>
              <a:rPr lang="en-US" sz="2000" dirty="0" smtClean="0"/>
              <a:t>Telephony policy</a:t>
            </a:r>
          </a:p>
          <a:p>
            <a:r>
              <a:rPr lang="en-US" sz="2000" dirty="0" smtClean="0"/>
              <a:t>Email and communication policy</a:t>
            </a:r>
          </a:p>
          <a:p>
            <a:r>
              <a:rPr lang="en-US" sz="2000" dirty="0" smtClean="0"/>
              <a:t>Remote access policy</a:t>
            </a:r>
          </a:p>
          <a:p>
            <a:r>
              <a:rPr lang="en-US" sz="2000" dirty="0" smtClean="0"/>
              <a:t>Network policy</a:t>
            </a:r>
          </a:p>
          <a:p>
            <a:r>
              <a:rPr lang="en-US" sz="2000" dirty="0" smtClean="0"/>
              <a:t>Application policy</a:t>
            </a:r>
          </a:p>
          <a:p>
            <a:endParaRPr lang="en-US" sz="2000" dirty="0" smtClean="0"/>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smtClean="0"/>
              <a:t>End User Polices</a:t>
            </a:r>
            <a:endParaRPr lang="en-US" sz="28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277" y="1476375"/>
            <a:ext cx="2005660" cy="151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45" y="3071728"/>
            <a:ext cx="2005660" cy="151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302" y="3065378"/>
            <a:ext cx="2005660" cy="151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59080" y="1034923"/>
            <a:ext cx="7067006"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Customize End-User Policies for Groups</a:t>
            </a:r>
          </a:p>
        </p:txBody>
      </p:sp>
      <p:pic>
        <p:nvPicPr>
          <p:cNvPr id="2" name="Picture 1"/>
          <p:cNvPicPr>
            <a:picLocks noChangeAspect="1"/>
          </p:cNvPicPr>
          <p:nvPr/>
        </p:nvPicPr>
        <p:blipFill>
          <a:blip r:embed="rId6"/>
          <a:stretch>
            <a:fillRect/>
          </a:stretch>
        </p:blipFill>
        <p:spPr>
          <a:xfrm>
            <a:off x="5526962" y="224560"/>
            <a:ext cx="3480758" cy="6036076"/>
          </a:xfrm>
          <a:prstGeom prst="rect">
            <a:avLst/>
          </a:prstGeom>
        </p:spPr>
      </p:pic>
    </p:spTree>
    <p:extLst>
      <p:ext uri="{BB962C8B-B14F-4D97-AF65-F5344CB8AC3E}">
        <p14:creationId xmlns:p14="http://schemas.microsoft.com/office/powerpoint/2010/main" val="62628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11.2.3:</a:t>
            </a:r>
            <a:br>
              <a:rPr lang="en-US" sz="2800" dirty="0" smtClean="0"/>
            </a:br>
            <a:r>
              <a:rPr lang="en-US" sz="2800" dirty="0" smtClean="0"/>
              <a:t>Standards, Guidelines, and Procedures</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Security Policy Documents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 y="1101198"/>
            <a:ext cx="5872160" cy="364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556735" y="2531231"/>
            <a:ext cx="3543178" cy="3653902"/>
          </a:xfrm>
          <a:prstGeom prst="rect">
            <a:avLst/>
          </a:prstGeom>
        </p:spPr>
      </p:pic>
    </p:spTree>
    <p:extLst>
      <p:ext uri="{BB962C8B-B14F-4D97-AF65-F5344CB8AC3E}">
        <p14:creationId xmlns:p14="http://schemas.microsoft.com/office/powerpoint/2010/main" val="37934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smtClean="0"/>
              <a:t>Standards Documents</a:t>
            </a:r>
            <a:endParaRPr lang="en-US" sz="28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98" y="1029064"/>
            <a:ext cx="4845097" cy="524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236842" y="1734068"/>
            <a:ext cx="3854403" cy="3295137"/>
          </a:xfrm>
          <a:prstGeom prst="rect">
            <a:avLst/>
          </a:prstGeom>
        </p:spPr>
      </p:pic>
    </p:spTree>
    <p:extLst>
      <p:ext uri="{BB962C8B-B14F-4D97-AF65-F5344CB8AC3E}">
        <p14:creationId xmlns:p14="http://schemas.microsoft.com/office/powerpoint/2010/main" val="39491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Guideline Documents</a:t>
            </a:r>
          </a:p>
        </p:txBody>
      </p:sp>
      <p:sp>
        <p:nvSpPr>
          <p:cNvPr id="4" name="Text Placeholder 6"/>
          <p:cNvSpPr txBox="1">
            <a:spLocks/>
          </p:cNvSpPr>
          <p:nvPr/>
        </p:nvSpPr>
        <p:spPr>
          <a:xfrm>
            <a:off x="256041" y="1099678"/>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NIST Information Technology Portal</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736682"/>
            <a:ext cx="6405005" cy="3684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859656" y="2365193"/>
            <a:ext cx="3231589" cy="2427044"/>
          </a:xfrm>
          <a:prstGeom prst="rect">
            <a:avLst/>
          </a:prstGeom>
          <a:ln>
            <a:solidFill>
              <a:srgbClr val="FF0000"/>
            </a:solidFill>
          </a:ln>
        </p:spPr>
      </p:pic>
    </p:spTree>
    <p:extLst>
      <p:ext uri="{BB962C8B-B14F-4D97-AF65-F5344CB8AC3E}">
        <p14:creationId xmlns:p14="http://schemas.microsoft.com/office/powerpoint/2010/main" val="90995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Guideline </a:t>
            </a:r>
            <a:r>
              <a:rPr lang="en-US" sz="2800" dirty="0" smtClean="0"/>
              <a:t>Documents (Cont.)</a:t>
            </a:r>
            <a:endParaRPr lang="en-US" sz="2800" dirty="0"/>
          </a:p>
        </p:txBody>
      </p:sp>
      <p:sp>
        <p:nvSpPr>
          <p:cNvPr id="4" name="Text Placeholder 6"/>
          <p:cNvSpPr txBox="1">
            <a:spLocks/>
          </p:cNvSpPr>
          <p:nvPr/>
        </p:nvSpPr>
        <p:spPr>
          <a:xfrm>
            <a:off x="256041" y="1099678"/>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NSA Website</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02" y="1579759"/>
            <a:ext cx="6823596" cy="4685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08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Guideline </a:t>
            </a:r>
            <a:r>
              <a:rPr lang="en-US" sz="2800" dirty="0" smtClean="0"/>
              <a:t>Documents (Cont.)</a:t>
            </a:r>
            <a:endParaRPr lang="en-US" sz="2800" dirty="0"/>
          </a:p>
        </p:txBody>
      </p:sp>
      <p:sp>
        <p:nvSpPr>
          <p:cNvPr id="4" name="Text Placeholder 6"/>
          <p:cNvSpPr txBox="1">
            <a:spLocks/>
          </p:cNvSpPr>
          <p:nvPr/>
        </p:nvSpPr>
        <p:spPr>
          <a:xfrm>
            <a:off x="256041" y="1099678"/>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Common Criteria Website</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8" y="1596787"/>
            <a:ext cx="8467144" cy="458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954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11.1:</a:t>
            </a:r>
            <a:br>
              <a:rPr lang="en-US" sz="4000" dirty="0" smtClean="0"/>
            </a:br>
            <a:r>
              <a:rPr lang="en-US" sz="4000" dirty="0" smtClean="0"/>
              <a:t>Network Security Testing</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Describe the techniques used in network security </a:t>
            </a:r>
            <a:r>
              <a:rPr lang="en-US" sz="1800" dirty="0" smtClean="0"/>
              <a:t>testing.</a:t>
            </a:r>
          </a:p>
          <a:p>
            <a:r>
              <a:rPr lang="en-US" sz="1800" dirty="0"/>
              <a:t>Describe the tools used in network security </a:t>
            </a:r>
            <a:r>
              <a:rPr lang="en-US" sz="1800" dirty="0" smtClean="0"/>
              <a:t>testing.</a:t>
            </a:r>
            <a:endParaRPr lang="en-US" sz="1800" dirty="0"/>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smtClean="0"/>
              <a:t>Procedure Documents</a:t>
            </a:r>
            <a:endParaRPr lang="en-US" sz="28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6" y="2410193"/>
            <a:ext cx="5197657" cy="320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126286" y="664551"/>
            <a:ext cx="3873667" cy="5449645"/>
          </a:xfrm>
          <a:prstGeom prst="rect">
            <a:avLst/>
          </a:prstGeom>
        </p:spPr>
      </p:pic>
    </p:spTree>
    <p:extLst>
      <p:ext uri="{BB962C8B-B14F-4D97-AF65-F5344CB8AC3E}">
        <p14:creationId xmlns:p14="http://schemas.microsoft.com/office/powerpoint/2010/main" val="163103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11.2.4:</a:t>
            </a:r>
            <a:br>
              <a:rPr lang="en-US" sz="2800" dirty="0" smtClean="0"/>
            </a:br>
            <a:r>
              <a:rPr lang="en-US" sz="2800" dirty="0" smtClean="0"/>
              <a:t>Roles and Responsibilities</a:t>
            </a:r>
            <a:endParaRPr lang="en-US" sz="2800" dirty="0"/>
          </a:p>
        </p:txBody>
      </p:sp>
    </p:spTree>
    <p:extLst>
      <p:ext uri="{BB962C8B-B14F-4D97-AF65-F5344CB8AC3E}">
        <p14:creationId xmlns:p14="http://schemas.microsoft.com/office/powerpoint/2010/main" val="22482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3" y="104555"/>
            <a:ext cx="5043056" cy="838200"/>
          </a:xfrm>
        </p:spPr>
        <p:txBody>
          <a:bodyPr/>
          <a:lstStyle/>
          <a:p>
            <a:r>
              <a:rPr lang="en-US" sz="2800" dirty="0" smtClean="0"/>
              <a:t>Organizational Reporting Structure</a:t>
            </a:r>
            <a:endParaRPr lang="en-US" sz="28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544933"/>
            <a:ext cx="4746744" cy="355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272758" y="160238"/>
            <a:ext cx="3684039" cy="6135053"/>
          </a:xfrm>
          <a:prstGeom prst="rect">
            <a:avLst/>
          </a:prstGeom>
        </p:spPr>
      </p:pic>
    </p:spTree>
    <p:extLst>
      <p:ext uri="{BB962C8B-B14F-4D97-AF65-F5344CB8AC3E}">
        <p14:creationId xmlns:p14="http://schemas.microsoft.com/office/powerpoint/2010/main" val="38990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Common Executive Titles</a:t>
            </a:r>
          </a:p>
        </p:txBody>
      </p:sp>
      <p:sp>
        <p:nvSpPr>
          <p:cNvPr id="5" name="Text Placeholder 6"/>
          <p:cNvSpPr txBox="1">
            <a:spLocks/>
          </p:cNvSpPr>
          <p:nvPr/>
        </p:nvSpPr>
        <p:spPr>
          <a:xfrm>
            <a:off x="270330" y="1096742"/>
            <a:ext cx="4028716"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Chief Executive Officer (CEO)</a:t>
            </a:r>
          </a:p>
          <a:p>
            <a:r>
              <a:rPr lang="en-US" sz="2000" dirty="0" smtClean="0"/>
              <a:t>Chief Technology Officer (CTO)</a:t>
            </a:r>
          </a:p>
          <a:p>
            <a:r>
              <a:rPr lang="en-US" sz="2000" dirty="0" smtClean="0"/>
              <a:t>Chief Information Officer (CIO)</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933" y="2669036"/>
            <a:ext cx="5392135" cy="3602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4694478" y="1096742"/>
            <a:ext cx="4097571"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Chief Security Officer (CSO)</a:t>
            </a:r>
          </a:p>
          <a:p>
            <a:r>
              <a:rPr lang="en-US" sz="2000" dirty="0" smtClean="0"/>
              <a:t>Chief Information Security Officer (CISO)</a:t>
            </a:r>
          </a:p>
        </p:txBody>
      </p:sp>
    </p:spTree>
    <p:extLst>
      <p:ext uri="{BB962C8B-B14F-4D97-AF65-F5344CB8AC3E}">
        <p14:creationId xmlns:p14="http://schemas.microsoft.com/office/powerpoint/2010/main" val="13675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11.2.5:</a:t>
            </a:r>
            <a:br>
              <a:rPr lang="en-US" sz="2800" dirty="0" smtClean="0"/>
            </a:br>
            <a:r>
              <a:rPr lang="en-US" sz="2800" dirty="0" smtClean="0"/>
              <a:t>Security Awareness and Training</a:t>
            </a:r>
            <a:endParaRPr lang="en-US" sz="2800" dirty="0"/>
          </a:p>
        </p:txBody>
      </p:sp>
    </p:spTree>
    <p:extLst>
      <p:ext uri="{BB962C8B-B14F-4D97-AF65-F5344CB8AC3E}">
        <p14:creationId xmlns:p14="http://schemas.microsoft.com/office/powerpoint/2010/main" val="316910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smtClean="0"/>
              <a:t>Security Awareness Program</a:t>
            </a:r>
            <a:endParaRPr lang="en-US" sz="28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974" y="1085034"/>
            <a:ext cx="4767972" cy="512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59080" y="1034922"/>
            <a:ext cx="3291840" cy="220357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t>Primary components:</a:t>
            </a:r>
          </a:p>
          <a:p>
            <a:r>
              <a:rPr lang="en-US" sz="2000" dirty="0"/>
              <a:t>Awareness campaigns</a:t>
            </a:r>
          </a:p>
          <a:p>
            <a:r>
              <a:rPr lang="en-US" sz="2000" dirty="0"/>
              <a:t>Training and education</a:t>
            </a:r>
          </a:p>
        </p:txBody>
      </p:sp>
      <p:pic>
        <p:nvPicPr>
          <p:cNvPr id="2" name="Picture 1"/>
          <p:cNvPicPr>
            <a:picLocks noChangeAspect="1"/>
          </p:cNvPicPr>
          <p:nvPr/>
        </p:nvPicPr>
        <p:blipFill>
          <a:blip r:embed="rId4"/>
          <a:stretch>
            <a:fillRect/>
          </a:stretch>
        </p:blipFill>
        <p:spPr>
          <a:xfrm>
            <a:off x="259079" y="2548154"/>
            <a:ext cx="3757151" cy="3272357"/>
          </a:xfrm>
          <a:prstGeom prst="rect">
            <a:avLst/>
          </a:prstGeom>
        </p:spPr>
      </p:pic>
    </p:spTree>
    <p:extLst>
      <p:ext uri="{BB962C8B-B14F-4D97-AF65-F5344CB8AC3E}">
        <p14:creationId xmlns:p14="http://schemas.microsoft.com/office/powerpoint/2010/main" val="18127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11.2.6:</a:t>
            </a:r>
            <a:br>
              <a:rPr lang="en-US" sz="2800" dirty="0" smtClean="0"/>
            </a:br>
            <a:r>
              <a:rPr lang="en-US" sz="2800" dirty="0" smtClean="0"/>
              <a:t>Responding to a Security Breach</a:t>
            </a:r>
            <a:endParaRPr lang="en-US" sz="2800" dirty="0"/>
          </a:p>
        </p:txBody>
      </p:sp>
    </p:spTree>
    <p:extLst>
      <p:ext uri="{BB962C8B-B14F-4D97-AF65-F5344CB8AC3E}">
        <p14:creationId xmlns:p14="http://schemas.microsoft.com/office/powerpoint/2010/main" val="17144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smtClean="0"/>
              <a:t>Motive, Opportunity, and Means</a:t>
            </a:r>
            <a:endParaRPr lang="en-US" sz="28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942755"/>
            <a:ext cx="3821444" cy="5217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4152424" y="1384792"/>
            <a:ext cx="4903651" cy="4066442"/>
          </a:xfrm>
          <a:prstGeom prst="rect">
            <a:avLst/>
          </a:prstGeom>
        </p:spPr>
      </p:pic>
    </p:spTree>
    <p:extLst>
      <p:ext uri="{BB962C8B-B14F-4D97-AF65-F5344CB8AC3E}">
        <p14:creationId xmlns:p14="http://schemas.microsoft.com/office/powerpoint/2010/main" val="367521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smtClean="0"/>
              <a:t>Collecting Data</a:t>
            </a:r>
            <a:endParaRPr lang="en-US" sz="28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535358"/>
            <a:ext cx="3948857" cy="2467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4754290" y="312636"/>
            <a:ext cx="4064273" cy="5824391"/>
          </a:xfrm>
          <a:prstGeom prst="rect">
            <a:avLst/>
          </a:prstGeom>
        </p:spPr>
      </p:pic>
    </p:spTree>
    <p:extLst>
      <p:ext uri="{BB962C8B-B14F-4D97-AF65-F5344CB8AC3E}">
        <p14:creationId xmlns:p14="http://schemas.microsoft.com/office/powerpoint/2010/main" val="259261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11.3:</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a:t>Explain the various techniques and tools used for network security testing</a:t>
            </a:r>
            <a:r>
              <a:rPr lang="en-US" sz="1800" dirty="0" smtClean="0"/>
              <a:t>.</a:t>
            </a:r>
          </a:p>
          <a:p>
            <a:r>
              <a:rPr lang="en-US" sz="1800" dirty="0"/>
              <a:t>Explain how to develop a comprehensive security policy</a:t>
            </a:r>
            <a:r>
              <a:rPr lang="en-US" sz="1800" dirty="0" smtClean="0"/>
              <a:t>.</a:t>
            </a:r>
            <a:endParaRPr lang="en-US" sz="1800" dirty="0"/>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11.1.1:</a:t>
            </a:r>
            <a:br>
              <a:rPr lang="en-US" sz="2800" dirty="0" smtClean="0"/>
            </a:br>
            <a:r>
              <a:rPr lang="en-US" sz="2800" dirty="0" smtClean="0"/>
              <a:t>Network Security Testing Techniques</a:t>
            </a:r>
            <a:endParaRPr lang="en-US" sz="2800" dirty="0"/>
          </a:p>
        </p:txBody>
      </p:sp>
      <p:sp>
        <p:nvSpPr>
          <p:cNvPr id="2" name="TextBox 1"/>
          <p:cNvSpPr txBox="1"/>
          <p:nvPr/>
        </p:nvSpPr>
        <p:spPr>
          <a:xfrm>
            <a:off x="1125415" y="633046"/>
            <a:ext cx="7086600" cy="1754326"/>
          </a:xfrm>
          <a:prstGeom prst="rect">
            <a:avLst/>
          </a:prstGeom>
          <a:noFill/>
        </p:spPr>
        <p:txBody>
          <a:bodyPr wrap="square" rtlCol="0">
            <a:spAutoFit/>
          </a:bodyPr>
          <a:lstStyle/>
          <a:p>
            <a:pPr marL="285750" indent="-285750">
              <a:buFont typeface="Arial" panose="020B0604020202020204" pitchFamily="34" charset="0"/>
              <a:buChar char="•"/>
            </a:pPr>
            <a:r>
              <a:rPr lang="en-MY" dirty="0"/>
              <a:t>Mitigating network attacks requires a comprehensive, end-to-end approach that includes creating and maintaining security policies based on the security needs of an organization. </a:t>
            </a:r>
            <a:endParaRPr lang="en-MY" dirty="0" smtClean="0"/>
          </a:p>
          <a:p>
            <a:pPr marL="285750" indent="-285750">
              <a:buFont typeface="Arial" panose="020B0604020202020204" pitchFamily="34" charset="0"/>
              <a:buChar char="•"/>
            </a:pPr>
            <a:r>
              <a:rPr lang="en-MY" dirty="0" smtClean="0"/>
              <a:t>The </a:t>
            </a:r>
            <a:r>
              <a:rPr lang="en-MY" dirty="0"/>
              <a:t>first step in establishing the security needs of an organization is to identify likely threats and perform a risk analysis</a:t>
            </a:r>
            <a:endParaRPr lang="en-MY"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8831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Operations Security</a:t>
            </a:r>
            <a:endParaRPr lang="en-US" sz="32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100138"/>
            <a:ext cx="3835945" cy="5111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24132" y="104555"/>
            <a:ext cx="4294431" cy="6463308"/>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MY" dirty="0"/>
              <a:t>Operations security is concerned with the day-to-day practices necessary to first deploy and later maintain a secure system. </a:t>
            </a:r>
            <a:endParaRPr lang="en-MY" dirty="0" smtClean="0"/>
          </a:p>
          <a:p>
            <a:pPr marL="285750" indent="-285750">
              <a:buFont typeface="Arial" panose="020B0604020202020204" pitchFamily="34" charset="0"/>
              <a:buChar char="•"/>
            </a:pPr>
            <a:r>
              <a:rPr lang="en-MY" dirty="0" smtClean="0"/>
              <a:t>All </a:t>
            </a:r>
            <a:r>
              <a:rPr lang="en-MY" dirty="0"/>
              <a:t>networks are vulnerable to attack if the planning, implementation, operations, and maintenance of the network do not adhere to operational security practices</a:t>
            </a:r>
            <a:r>
              <a:rPr lang="en-MY" dirty="0" smtClean="0"/>
              <a:t>.</a:t>
            </a:r>
          </a:p>
          <a:p>
            <a:pPr marL="285750" indent="-285750">
              <a:buFont typeface="Arial" panose="020B0604020202020204" pitchFamily="34" charset="0"/>
              <a:buChar char="•"/>
            </a:pPr>
            <a:r>
              <a:rPr lang="en-MY" dirty="0"/>
              <a:t>Operations security starts with the planning and implementation process of a network. During these phases, the operations team </a:t>
            </a:r>
            <a:r>
              <a:rPr lang="en-MY" dirty="0" err="1"/>
              <a:t>analyzes</a:t>
            </a:r>
            <a:r>
              <a:rPr lang="en-MY" dirty="0"/>
              <a:t> designs, identifies risks and vulnerabilities and makes the necessary adaptations. </a:t>
            </a:r>
            <a:endParaRPr lang="en-MY" dirty="0" smtClean="0"/>
          </a:p>
          <a:p>
            <a:pPr marL="285750" indent="-285750">
              <a:buFont typeface="Arial" panose="020B0604020202020204" pitchFamily="34" charset="0"/>
              <a:buChar char="•"/>
            </a:pPr>
            <a:r>
              <a:rPr lang="en-MY" dirty="0" smtClean="0"/>
              <a:t>The </a:t>
            </a:r>
            <a:r>
              <a:rPr lang="en-MY" dirty="0"/>
              <a:t>actual operational tasks begin after the network is set up and include the continual maintenance of the environment. These activities enable the environment, systems, and applications to continue to run correctly and securely.</a:t>
            </a:r>
            <a:endParaRPr lang="en-MY" dirty="0"/>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Testing and Evaluating Network Security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62" y="1154300"/>
            <a:ext cx="7636277" cy="4782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220308" y="1406765"/>
            <a:ext cx="4027769" cy="369332"/>
          </a:xfrm>
          <a:prstGeom prst="rect">
            <a:avLst/>
          </a:prstGeom>
          <a:noFill/>
        </p:spPr>
        <p:txBody>
          <a:bodyPr wrap="none" rtlCol="0">
            <a:spAutoFit/>
          </a:bodyPr>
          <a:lstStyle/>
          <a:p>
            <a:r>
              <a:rPr lang="en-US" dirty="0" smtClean="0"/>
              <a:t>ST&amp;E – Security Testing &amp; Evaluation</a:t>
            </a:r>
            <a:endParaRPr lang="en-MY" dirty="0"/>
          </a:p>
        </p:txBody>
      </p:sp>
      <p:sp>
        <p:nvSpPr>
          <p:cNvPr id="3" name="TextBox 2"/>
          <p:cNvSpPr txBox="1"/>
          <p:nvPr/>
        </p:nvSpPr>
        <p:spPr>
          <a:xfrm>
            <a:off x="229702" y="4410737"/>
            <a:ext cx="8421929" cy="1754326"/>
          </a:xfrm>
          <a:prstGeom prst="rect">
            <a:avLst/>
          </a:prstGeom>
          <a:solidFill>
            <a:schemeClr val="accent4">
              <a:lumMod val="20000"/>
              <a:lumOff val="80000"/>
            </a:schemeClr>
          </a:solidFill>
        </p:spPr>
        <p:txBody>
          <a:bodyPr wrap="square" rtlCol="0">
            <a:spAutoFit/>
          </a:bodyPr>
          <a:lstStyle/>
          <a:p>
            <a:r>
              <a:rPr lang="en-MY" dirty="0"/>
              <a:t>The effectiveness of an operations security solution can be tested without waiting for a real threat to take place. Network security testing makes this possible. Network security testing is performed on a network to ensure all security implementations are operating as expected. Typically, network security testing is conducted during the implementation and operational stages, after the system has been developed, installed, and integrated.</a:t>
            </a:r>
            <a:endParaRPr lang="en-MY" dirty="0"/>
          </a:p>
        </p:txBody>
      </p:sp>
    </p:spTree>
    <p:extLst>
      <p:ext uri="{BB962C8B-B14F-4D97-AF65-F5344CB8AC3E}">
        <p14:creationId xmlns:p14="http://schemas.microsoft.com/office/powerpoint/2010/main" val="26895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smtClean="0"/>
              <a:t>Types of Network Tests</a:t>
            </a:r>
            <a:endParaRPr lang="en-US" sz="32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697" y="1696820"/>
            <a:ext cx="5233471" cy="3830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Operational Status of the Network:</a:t>
            </a:r>
          </a:p>
          <a:p>
            <a:r>
              <a:rPr lang="en-US" sz="2000" dirty="0" smtClean="0"/>
              <a:t>Penetration testing</a:t>
            </a:r>
          </a:p>
          <a:p>
            <a:r>
              <a:rPr lang="en-US" sz="2000" dirty="0" smtClean="0"/>
              <a:t>Network scanning</a:t>
            </a:r>
          </a:p>
          <a:p>
            <a:r>
              <a:rPr lang="en-US" sz="2000" dirty="0" smtClean="0"/>
              <a:t>Vulnerability scanning</a:t>
            </a:r>
          </a:p>
          <a:p>
            <a:r>
              <a:rPr lang="en-US" sz="2000" dirty="0" smtClean="0"/>
              <a:t>Password cracking</a:t>
            </a:r>
          </a:p>
          <a:p>
            <a:r>
              <a:rPr lang="en-US" sz="2000" dirty="0" smtClean="0"/>
              <a:t>Log review</a:t>
            </a:r>
          </a:p>
          <a:p>
            <a:r>
              <a:rPr lang="en-US" sz="2000" dirty="0" smtClean="0"/>
              <a:t>Integrity checks</a:t>
            </a:r>
          </a:p>
          <a:p>
            <a:r>
              <a:rPr lang="en-US" sz="2000" dirty="0" smtClean="0"/>
              <a:t>Virus detection</a:t>
            </a:r>
          </a:p>
          <a:p>
            <a:endParaRPr lang="en-US" sz="2000" dirty="0" smtClean="0"/>
          </a:p>
        </p:txBody>
      </p:sp>
      <p:sp>
        <p:nvSpPr>
          <p:cNvPr id="3" name="TextBox 2"/>
          <p:cNvSpPr txBox="1"/>
          <p:nvPr/>
        </p:nvSpPr>
        <p:spPr>
          <a:xfrm>
            <a:off x="4853354" y="158259"/>
            <a:ext cx="4097215" cy="1569660"/>
          </a:xfrm>
          <a:prstGeom prst="rect">
            <a:avLst/>
          </a:prstGeom>
          <a:solidFill>
            <a:schemeClr val="accent4">
              <a:lumMod val="20000"/>
              <a:lumOff val="80000"/>
            </a:schemeClr>
          </a:solidFill>
        </p:spPr>
        <p:txBody>
          <a:bodyPr wrap="square" rtlCol="0">
            <a:spAutoFit/>
          </a:bodyPr>
          <a:lstStyle/>
          <a:p>
            <a:r>
              <a:rPr lang="en-MY" sz="1600" b="1" dirty="0"/>
              <a:t>Integrity checkers -</a:t>
            </a:r>
            <a:r>
              <a:rPr lang="en-MY" sz="1600" dirty="0"/>
              <a:t> An integrity checking system detects and reports on changes in the system. Most of the monitoring is focused on the file system. However, some checking systems can report on login and logout activities</a:t>
            </a:r>
            <a:r>
              <a:rPr lang="en-MY" sz="1600" dirty="0" smtClean="0"/>
              <a:t>.</a:t>
            </a:r>
            <a:endParaRPr lang="en-MY" sz="1600" dirty="0"/>
          </a:p>
        </p:txBody>
      </p:sp>
    </p:spTree>
    <p:extLst>
      <p:ext uri="{BB962C8B-B14F-4D97-AF65-F5344CB8AC3E}">
        <p14:creationId xmlns:p14="http://schemas.microsoft.com/office/powerpoint/2010/main" val="9339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Applying Network Test Results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1214561"/>
            <a:ext cx="5138666" cy="4791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68368" y="1136201"/>
            <a:ext cx="3652540" cy="4770537"/>
          </a:xfrm>
          <a:prstGeom prst="rect">
            <a:avLst/>
          </a:prstGeom>
          <a:solidFill>
            <a:schemeClr val="accent4">
              <a:lumMod val="20000"/>
              <a:lumOff val="80000"/>
            </a:schemeClr>
          </a:solidFill>
        </p:spPr>
        <p:txBody>
          <a:bodyPr wrap="square" rtlCol="0">
            <a:spAutoFit/>
          </a:bodyPr>
          <a:lstStyle/>
          <a:p>
            <a:r>
              <a:rPr lang="en-MY" sz="1600" dirty="0"/>
              <a:t>Network security testing results can be used in several ways:</a:t>
            </a:r>
          </a:p>
          <a:p>
            <a:pPr marL="285750" indent="-285750">
              <a:buFont typeface="Arial" panose="020B0604020202020204" pitchFamily="34" charset="0"/>
              <a:buChar char="•"/>
            </a:pPr>
            <a:r>
              <a:rPr lang="en-MY" sz="1600" dirty="0"/>
              <a:t>To define mitigation activities to address identified vulnerabilities</a:t>
            </a:r>
          </a:p>
          <a:p>
            <a:pPr marL="285750" indent="-285750">
              <a:buFont typeface="Arial" panose="020B0604020202020204" pitchFamily="34" charset="0"/>
              <a:buChar char="•"/>
            </a:pPr>
            <a:r>
              <a:rPr lang="en-MY" sz="1600" dirty="0"/>
              <a:t>As a benchmark to trace the progress of an organization in meeting security requirements</a:t>
            </a:r>
          </a:p>
          <a:p>
            <a:pPr marL="285750" indent="-285750">
              <a:buFont typeface="Arial" panose="020B0604020202020204" pitchFamily="34" charset="0"/>
              <a:buChar char="•"/>
            </a:pPr>
            <a:r>
              <a:rPr lang="en-MY" sz="1600" dirty="0"/>
              <a:t>To assess the implementation status of system security requirements</a:t>
            </a:r>
          </a:p>
          <a:p>
            <a:pPr marL="285750" indent="-285750">
              <a:buFont typeface="Arial" panose="020B0604020202020204" pitchFamily="34" charset="0"/>
              <a:buChar char="•"/>
            </a:pPr>
            <a:r>
              <a:rPr lang="en-MY" sz="1600" dirty="0"/>
              <a:t>To conduct cost and benefit analysis for improvements to network security</a:t>
            </a:r>
          </a:p>
          <a:p>
            <a:pPr marL="285750" indent="-285750">
              <a:buFont typeface="Arial" panose="020B0604020202020204" pitchFamily="34" charset="0"/>
              <a:buChar char="•"/>
            </a:pPr>
            <a:r>
              <a:rPr lang="en-MY" sz="1600" dirty="0"/>
              <a:t>To enhance other activities, such as risk assessments, certification and authorization (C&amp;A), and performance improvement efforts</a:t>
            </a:r>
          </a:p>
          <a:p>
            <a:pPr marL="285750" indent="-285750">
              <a:buFont typeface="Arial" panose="020B0604020202020204" pitchFamily="34" charset="0"/>
              <a:buChar char="•"/>
            </a:pPr>
            <a:r>
              <a:rPr lang="en-MY" sz="1600" dirty="0"/>
              <a:t>As a reference point for corrective </a:t>
            </a:r>
            <a:r>
              <a:rPr lang="en-MY" sz="1600" dirty="0" smtClean="0"/>
              <a:t>action</a:t>
            </a:r>
            <a:endParaRPr lang="en-MY" sz="1600" dirty="0"/>
          </a:p>
        </p:txBody>
      </p:sp>
    </p:spTree>
    <p:extLst>
      <p:ext uri="{BB962C8B-B14F-4D97-AF65-F5344CB8AC3E}">
        <p14:creationId xmlns:p14="http://schemas.microsoft.com/office/powerpoint/2010/main" val="239161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11.1.2:</a:t>
            </a:r>
            <a:br>
              <a:rPr lang="en-US" sz="2800" dirty="0" smtClean="0"/>
            </a:br>
            <a:r>
              <a:rPr lang="en-US" sz="2800" dirty="0" smtClean="0"/>
              <a:t>Network Security Testing Tools</a:t>
            </a:r>
            <a:endParaRPr lang="en-US" sz="2800" dirty="0"/>
          </a:p>
        </p:txBody>
      </p:sp>
    </p:spTree>
    <p:extLst>
      <p:ext uri="{BB962C8B-B14F-4D97-AF65-F5344CB8AC3E}">
        <p14:creationId xmlns:p14="http://schemas.microsoft.com/office/powerpoint/2010/main" val="246192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10145</TotalTime>
  <Words>1347</Words>
  <Application>Microsoft Office PowerPoint</Application>
  <PresentationFormat>On-screen Show (4:3)</PresentationFormat>
  <Paragraphs>226</Paragraphs>
  <Slides>41</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Ciscolight</vt:lpstr>
      <vt:lpstr>NetAcad_White_PPT_Template 05Oct12</vt:lpstr>
      <vt:lpstr>Chapter 11: Managing a Secure Network</vt:lpstr>
      <vt:lpstr>Chapter Outline</vt:lpstr>
      <vt:lpstr>Section 11.1: Network Security Testing</vt:lpstr>
      <vt:lpstr>Topic 11.1.1: Network Security Testing Techniques</vt:lpstr>
      <vt:lpstr>Operations Security</vt:lpstr>
      <vt:lpstr>Testing and Evaluating Network Security</vt:lpstr>
      <vt:lpstr>Types of Network Tests</vt:lpstr>
      <vt:lpstr>Applying Network Test Results</vt:lpstr>
      <vt:lpstr>Topic 11.1.2: Network Security Testing Tools</vt:lpstr>
      <vt:lpstr>Network Testing Tools</vt:lpstr>
      <vt:lpstr>Nmap and Zenmap</vt:lpstr>
      <vt:lpstr>SuperScan</vt:lpstr>
      <vt:lpstr>SIEM</vt:lpstr>
      <vt:lpstr>Section 11.2: Developing a Comprehensive Security Policy</vt:lpstr>
      <vt:lpstr>Topic 11.2.1: Security Policy Overview</vt:lpstr>
      <vt:lpstr>Secure Network Life Cycle</vt:lpstr>
      <vt:lpstr>Security Policy</vt:lpstr>
      <vt:lpstr>Security Policy Audience</vt:lpstr>
      <vt:lpstr>Topic 11.2.2: Structure of a Security Policy</vt:lpstr>
      <vt:lpstr>Security Policy Hierarchy</vt:lpstr>
      <vt:lpstr>Governing Policy</vt:lpstr>
      <vt:lpstr>Technical Policies</vt:lpstr>
      <vt:lpstr>End User Polices</vt:lpstr>
      <vt:lpstr>Topic 11.2.3: Standards, Guidelines, and Procedures</vt:lpstr>
      <vt:lpstr>Security Policy Documents</vt:lpstr>
      <vt:lpstr>Standards Documents</vt:lpstr>
      <vt:lpstr>Guideline Documents</vt:lpstr>
      <vt:lpstr>Guideline Documents (Cont.)</vt:lpstr>
      <vt:lpstr>Guideline Documents (Cont.)</vt:lpstr>
      <vt:lpstr>Procedure Documents</vt:lpstr>
      <vt:lpstr>Topic 11.2.4: Roles and Responsibilities</vt:lpstr>
      <vt:lpstr>Organizational Reporting Structure</vt:lpstr>
      <vt:lpstr>Common Executive Titles</vt:lpstr>
      <vt:lpstr>Topic 11.2.5: Security Awareness and Training</vt:lpstr>
      <vt:lpstr>Security Awareness Program</vt:lpstr>
      <vt:lpstr>Topic 11.2.6: Responding to a Security Breach</vt:lpstr>
      <vt:lpstr>Motive, Opportunity, and Means</vt:lpstr>
      <vt:lpstr>Collecting Data</vt:lpstr>
      <vt:lpstr>Section 11.3: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209</cp:revision>
  <dcterms:created xsi:type="dcterms:W3CDTF">2012-10-09T16:58:47Z</dcterms:created>
  <dcterms:modified xsi:type="dcterms:W3CDTF">2017-05-03T13:06:47Z</dcterms:modified>
</cp:coreProperties>
</file>